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8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2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67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20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2138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36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2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4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1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5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3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2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8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8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6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edu/~susagctr/resources/ShiitakeGuide.pdf" TargetMode="External"/><Relationship Id="rId4" Type="http://schemas.openxmlformats.org/officeDocument/2006/relationships/hyperlink" Target="http://www.alohaculturebank.com/growing-mushrooms-on-log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ungi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ohaculturebank.com/" TargetMode="External"/><Relationship Id="rId4" Type="http://schemas.openxmlformats.org/officeDocument/2006/relationships/hyperlink" Target="http://www.fieldforest.net/" TargetMode="External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ungi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558" y="1947134"/>
            <a:ext cx="6788901" cy="169708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Grow Your Own Oyster Mushrooms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9558" y="3644221"/>
            <a:ext cx="6788901" cy="179138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An introduction to log </a:t>
            </a:r>
            <a:r>
              <a:rPr lang="en-US" sz="2400" dirty="0" smtClean="0"/>
              <a:t>culture</a:t>
            </a:r>
          </a:p>
          <a:p>
            <a:endParaRPr lang="en-US" sz="1800" dirty="0"/>
          </a:p>
          <a:p>
            <a:pPr algn="r"/>
            <a:r>
              <a:rPr lang="en-US" dirty="0" smtClean="0"/>
              <a:t>Dr. Tera Lewandowski</a:t>
            </a:r>
          </a:p>
          <a:p>
            <a:pPr algn="r"/>
            <a:r>
              <a:rPr lang="en-US" dirty="0" smtClean="0"/>
              <a:t>Jess Lewandowski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Oyster Mushroom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979" y="1495313"/>
            <a:ext cx="7157421" cy="4415909"/>
          </a:xfrm>
        </p:spPr>
        <p:txBody>
          <a:bodyPr/>
          <a:lstStyle/>
          <a:p>
            <a:r>
              <a:rPr lang="en-US" dirty="0" smtClean="0"/>
              <a:t>Genus Species: </a:t>
            </a:r>
            <a:r>
              <a:rPr lang="en-US" dirty="0" err="1" smtClean="0"/>
              <a:t>Pleurotus</a:t>
            </a:r>
            <a:r>
              <a:rPr lang="en-US" dirty="0" smtClean="0"/>
              <a:t> </a:t>
            </a:r>
            <a:r>
              <a:rPr lang="en-US" dirty="0" err="1" smtClean="0"/>
              <a:t>ostreatus</a:t>
            </a:r>
            <a:endParaRPr lang="en-US" dirty="0" smtClean="0"/>
          </a:p>
          <a:p>
            <a:r>
              <a:rPr lang="en-US" dirty="0" smtClean="0"/>
              <a:t>The most common edible mushroom found on hardwoods</a:t>
            </a:r>
          </a:p>
          <a:p>
            <a:r>
              <a:rPr lang="en-US" dirty="0" smtClean="0"/>
              <a:t>Favored Wood: Alder, Maple, Elm, Oak, Birch, Beech, Ash, Mulberry, Sweetgum. Cottonwood, Poplar, Willow, Basswood, Aspen are also suitable but break down quickly</a:t>
            </a:r>
          </a:p>
          <a:p>
            <a:r>
              <a:rPr lang="en-US" dirty="0"/>
              <a:t>I</a:t>
            </a:r>
            <a:r>
              <a:rPr lang="en-US" dirty="0" smtClean="0"/>
              <a:t>ncubation orientation:  Horizontal</a:t>
            </a:r>
            <a:endParaRPr lang="en-US" dirty="0"/>
          </a:p>
          <a:p>
            <a:r>
              <a:rPr lang="en-US" dirty="0"/>
              <a:t>Preferred Fruiting Temperature: 50-70 F</a:t>
            </a:r>
          </a:p>
          <a:p>
            <a:r>
              <a:rPr lang="en-US" dirty="0"/>
              <a:t>Fruiting Season: Spring, Fall</a:t>
            </a:r>
          </a:p>
          <a:p>
            <a:r>
              <a:rPr lang="en-US" dirty="0" smtClean="0"/>
              <a:t>Time Till Fruiting: 6 months – 2 years</a:t>
            </a:r>
          </a:p>
          <a:p>
            <a:r>
              <a:rPr lang="en-US" dirty="0" smtClean="0"/>
              <a:t>Length of Maturation: Once fruiting begins, mushrooms are ready to eat within 1 week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021810"/>
          </a:xfrm>
        </p:spPr>
        <p:txBody>
          <a:bodyPr/>
          <a:lstStyle/>
          <a:p>
            <a:r>
              <a:rPr lang="en-US" dirty="0" smtClean="0"/>
              <a:t>Pearl Oyster Identification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510"/>
            <a:ext cx="2857500" cy="22193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141"/>
            <a:ext cx="2581836" cy="3442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9100" y="1645920"/>
            <a:ext cx="60071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Ecology: </a:t>
            </a:r>
            <a:r>
              <a:rPr lang="en-US" dirty="0" smtClean="0"/>
              <a:t>Saprobic; growing </a:t>
            </a:r>
            <a:r>
              <a:rPr lang="en-US" dirty="0"/>
              <a:t>in shelf-like clusters on dead logs and living </a:t>
            </a:r>
            <a:r>
              <a:rPr lang="en-US" dirty="0" smtClean="0"/>
              <a:t>trees; </a:t>
            </a:r>
            <a:r>
              <a:rPr lang="en-US" dirty="0"/>
              <a:t>causing a white rot; fall, winter, and early spring; common; widely distributed in North America</a:t>
            </a:r>
            <a:r>
              <a:rPr lang="en-US" dirty="0" smtClean="0"/>
              <a:t>.</a:t>
            </a:r>
          </a:p>
          <a:p>
            <a:r>
              <a:rPr lang="en-US" b="1" dirty="0"/>
              <a:t>Cap: </a:t>
            </a:r>
            <a:r>
              <a:rPr lang="en-US" dirty="0"/>
              <a:t>4-15 cm; convex, becoming flat or somewhat depressed; kidney-shaped to fan-shaped, or nearly circular if growing on the tops of logs; </a:t>
            </a:r>
            <a:r>
              <a:rPr lang="en-US" dirty="0" smtClean="0"/>
              <a:t>the </a:t>
            </a:r>
            <a:r>
              <a:rPr lang="en-US" dirty="0"/>
              <a:t>margin </a:t>
            </a:r>
            <a:r>
              <a:rPr lang="en-US" dirty="0" err="1"/>
              <a:t>inrolled</a:t>
            </a:r>
            <a:r>
              <a:rPr lang="en-US" dirty="0"/>
              <a:t> when young, later wavy, never lined.</a:t>
            </a:r>
          </a:p>
          <a:p>
            <a:r>
              <a:rPr lang="en-US" b="1" dirty="0"/>
              <a:t>Gills: </a:t>
            </a:r>
            <a:r>
              <a:rPr lang="en-US" dirty="0"/>
              <a:t>Running down the stem; close; whitish or with a gray tinge, sometimes yellowish in </a:t>
            </a:r>
            <a:r>
              <a:rPr lang="en-US" dirty="0" smtClean="0"/>
              <a:t>age.</a:t>
            </a:r>
            <a:endParaRPr lang="en-US" dirty="0"/>
          </a:p>
          <a:p>
            <a:r>
              <a:rPr lang="en-US" b="1" dirty="0"/>
              <a:t>Stem: </a:t>
            </a:r>
            <a:r>
              <a:rPr lang="en-US" dirty="0"/>
              <a:t>Usually rudimentary and lateral (or absent) when the mushroom is growing from the side of a log or tree. When it grows on the tops of logs or branches, or at an angle, however, it may develop a substantial and thick stem that is dry and slightly hairy near the base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Spore Color:</a:t>
            </a:r>
            <a:r>
              <a:rPr lang="en-US" dirty="0" smtClean="0"/>
              <a:t> White</a:t>
            </a:r>
            <a:endParaRPr lang="en-US" dirty="0"/>
          </a:p>
          <a:p>
            <a:r>
              <a:rPr lang="en-US" b="1" dirty="0"/>
              <a:t>Flesh: </a:t>
            </a:r>
            <a:r>
              <a:rPr lang="en-US" dirty="0"/>
              <a:t>Thick; white.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1" y="1727200"/>
            <a:ext cx="8115299" cy="3777622"/>
          </a:xfrm>
        </p:spPr>
        <p:txBody>
          <a:bodyPr/>
          <a:lstStyle/>
          <a:p>
            <a:r>
              <a:rPr lang="en-US" dirty="0" smtClean="0"/>
              <a:t>Tera Lewandowski: tera.lewandowski@gmail.com</a:t>
            </a:r>
          </a:p>
          <a:p>
            <a:r>
              <a:rPr lang="en-US" dirty="0" smtClean="0"/>
              <a:t>The Mushroom Expert: www.Mushroomexpert.com</a:t>
            </a:r>
          </a:p>
          <a:p>
            <a:r>
              <a:rPr lang="en-US" dirty="0" smtClean="0"/>
              <a:t>Fungi </a:t>
            </a:r>
            <a:r>
              <a:rPr lang="en-US" dirty="0" err="1" smtClean="0"/>
              <a:t>Perfecti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www.fungi.com</a:t>
            </a:r>
            <a:endParaRPr lang="en-US" dirty="0" smtClean="0"/>
          </a:p>
          <a:p>
            <a:r>
              <a:rPr lang="en-US" dirty="0" smtClean="0"/>
              <a:t>Best Management Practices for Log-Based Shiitake Cultivation in the Northeastern </a:t>
            </a:r>
            <a:r>
              <a:rPr lang="en-US" dirty="0"/>
              <a:t>United States: </a:t>
            </a:r>
            <a:r>
              <a:rPr lang="en-US" dirty="0">
                <a:hlinkClick r:id="rId3"/>
              </a:rPr>
              <a:t>https://www.uvm.edu/~</a:t>
            </a:r>
            <a:r>
              <a:rPr lang="en-US" dirty="0" smtClean="0">
                <a:hlinkClick r:id="rId3"/>
              </a:rPr>
              <a:t>susagctr/resources/ShiitakeGuide.pdf</a:t>
            </a:r>
            <a:endParaRPr lang="en-US" dirty="0" smtClean="0"/>
          </a:p>
          <a:p>
            <a:r>
              <a:rPr lang="en-US" dirty="0" smtClean="0"/>
              <a:t>Growing Mushrooms on Logs – a </a:t>
            </a:r>
            <a:r>
              <a:rPr lang="en-US" dirty="0"/>
              <a:t>step-by-step Guide: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www.alohaculturebank.com/growing-mushrooms-on-logs.pdf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Mushroom?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311109"/>
            <a:ext cx="6591985" cy="4374522"/>
          </a:xfrm>
        </p:spPr>
        <p:txBody>
          <a:bodyPr/>
          <a:lstStyle/>
          <a:p>
            <a:r>
              <a:rPr lang="en-US" dirty="0" smtClean="0"/>
              <a:t>Wood decomposing mushrooms are a saprobic type of fungi that utilize carbon, nitrogen, and other elements from dead wood in order to grow.</a:t>
            </a:r>
          </a:p>
          <a:p>
            <a:r>
              <a:rPr lang="en-US" dirty="0" smtClean="0"/>
              <a:t>Mushrooms grow </a:t>
            </a:r>
            <a:r>
              <a:rPr lang="en-US" dirty="0" err="1" smtClean="0"/>
              <a:t>vegetatively</a:t>
            </a:r>
            <a:r>
              <a:rPr lang="en-US" dirty="0" smtClean="0"/>
              <a:t> through the spread of mycelium, which can be thought of as a “web of roots” in the growth medium</a:t>
            </a:r>
          </a:p>
          <a:p>
            <a:r>
              <a:rPr lang="en-US" dirty="0" smtClean="0"/>
              <a:t>The mushrooms that we see are only the fruiting body of the fungi, similar to a flower.  These produce spores, which are analogous to seeds.</a:t>
            </a:r>
          </a:p>
          <a:p>
            <a:r>
              <a:rPr lang="en-US" dirty="0" smtClean="0"/>
              <a:t>They do not need light to decompose wood, although most are phototropic, meaning light is necessary to induce fruiting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8949"/>
            <a:ext cx="2451978" cy="1686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0" y="5181600"/>
            <a:ext cx="226695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01" y="5181600"/>
            <a:ext cx="197485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978" y="5198443"/>
            <a:ext cx="2450222" cy="16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371600"/>
            <a:ext cx="6591985" cy="45396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Mushroom Plugs</a:t>
            </a:r>
          </a:p>
          <a:p>
            <a:pPr marL="0" indent="0">
              <a:buNone/>
            </a:pPr>
            <a:r>
              <a:rPr lang="en-US" dirty="0" smtClean="0"/>
              <a:t>	Fungi </a:t>
            </a:r>
            <a:r>
              <a:rPr lang="en-US" dirty="0" err="1"/>
              <a:t>Perfecti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www.fungi.com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Aloha </a:t>
            </a:r>
            <a:r>
              <a:rPr lang="en-US" dirty="0" err="1" smtClean="0"/>
              <a:t>Medicinals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www.alohaculturebank.com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Field and Forest (</a:t>
            </a:r>
            <a:r>
              <a:rPr lang="en-US" dirty="0" smtClean="0">
                <a:hlinkClick r:id="rId4"/>
              </a:rPr>
              <a:t>www.fieldforest.net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Measuring tape or jig</a:t>
            </a:r>
          </a:p>
          <a:p>
            <a:r>
              <a:rPr lang="en-US" dirty="0" smtClean="0"/>
              <a:t>Drill</a:t>
            </a:r>
          </a:p>
          <a:p>
            <a:r>
              <a:rPr lang="en-US" dirty="0" smtClean="0"/>
              <a:t>5/16” Drill Bits</a:t>
            </a:r>
          </a:p>
          <a:p>
            <a:r>
              <a:rPr lang="en-US" dirty="0" smtClean="0"/>
              <a:t>Mallet</a:t>
            </a:r>
          </a:p>
          <a:p>
            <a:r>
              <a:rPr lang="en-US" dirty="0" smtClean="0"/>
              <a:t>Sealing Wax</a:t>
            </a:r>
          </a:p>
          <a:p>
            <a:r>
              <a:rPr lang="en-US" dirty="0" smtClean="0"/>
              <a:t>Heat source to melt wax</a:t>
            </a:r>
          </a:p>
          <a:p>
            <a:r>
              <a:rPr lang="en-US" dirty="0" smtClean="0"/>
              <a:t>Paint Brushes</a:t>
            </a:r>
          </a:p>
          <a:p>
            <a:r>
              <a:rPr lang="en-US" dirty="0" smtClean="0"/>
              <a:t>Logs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44" y="435819"/>
            <a:ext cx="2291556" cy="1558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247" y="3641411"/>
            <a:ext cx="29527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-78470"/>
            <a:ext cx="2000250" cy="2686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715" y="1905000"/>
            <a:ext cx="6591985" cy="4006222"/>
          </a:xfrm>
        </p:spPr>
        <p:txBody>
          <a:bodyPr>
            <a:normAutofit/>
          </a:bodyPr>
          <a:lstStyle/>
          <a:p>
            <a:r>
              <a:rPr lang="en-US" dirty="0" smtClean="0"/>
              <a:t>The species of wood you select will depend on the species of mushroom you are growing</a:t>
            </a:r>
          </a:p>
          <a:p>
            <a:r>
              <a:rPr lang="en-US" dirty="0"/>
              <a:t>Plug Spawn grows on recently cut or fallen logs. Milled lumber, rotted wood or trees that have been down for longer than 6 months are not suitable. </a:t>
            </a:r>
            <a:endParaRPr lang="en-US" dirty="0" smtClean="0"/>
          </a:p>
          <a:p>
            <a:r>
              <a:rPr lang="en-US" dirty="0" smtClean="0"/>
              <a:t>Bark should be intact.  Damaged bark allows for greater change of invasion by “weed” fungi and increased moisture loss</a:t>
            </a:r>
          </a:p>
          <a:p>
            <a:r>
              <a:rPr lang="en-US" dirty="0" smtClean="0"/>
              <a:t>Logs </a:t>
            </a:r>
            <a:r>
              <a:rPr lang="en-US" dirty="0"/>
              <a:t>should be cut to lengths of 3–4 feet, and are best if they do not exceed approximately 8 inches in diameter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Drilling the Holes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2781300"/>
            <a:ext cx="3424238" cy="3129922"/>
          </a:xfrm>
        </p:spPr>
        <p:txBody>
          <a:bodyPr/>
          <a:lstStyle/>
          <a:p>
            <a:r>
              <a:rPr lang="en-US" dirty="0" smtClean="0"/>
              <a:t>Drill 40 holes / log</a:t>
            </a:r>
          </a:p>
          <a:p>
            <a:r>
              <a:rPr lang="en-US" dirty="0" smtClean="0"/>
              <a:t>Holes should be ¾” Deep; mark drill bits to appropriate depth</a:t>
            </a:r>
          </a:p>
          <a:p>
            <a:r>
              <a:rPr lang="en-US" dirty="0" smtClean="0"/>
              <a:t>Holes should be in a diamond pattern</a:t>
            </a:r>
          </a:p>
          <a:p>
            <a:r>
              <a:rPr lang="en-US" dirty="0" smtClean="0"/>
              <a:t>5 rows, 8 holes/row</a:t>
            </a:r>
          </a:p>
          <a:p>
            <a:r>
              <a:rPr lang="en-US" dirty="0"/>
              <a:t>S</a:t>
            </a:r>
            <a:r>
              <a:rPr lang="en-US" dirty="0" smtClean="0"/>
              <a:t>taggered placement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744" y="1264555"/>
            <a:ext cx="3048000" cy="2272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3790950"/>
            <a:ext cx="3048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Plugging the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5969685" cy="1651000"/>
          </a:xfrm>
        </p:spPr>
        <p:txBody>
          <a:bodyPr/>
          <a:lstStyle/>
          <a:p>
            <a:r>
              <a:rPr lang="en-US" dirty="0" smtClean="0"/>
              <a:t>Use hammers or mallets to insert 1 plug into each drilled hole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232" y="2857500"/>
            <a:ext cx="4988168" cy="367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Sealing the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845" y="2019300"/>
            <a:ext cx="3274755" cy="3777622"/>
          </a:xfrm>
        </p:spPr>
        <p:txBody>
          <a:bodyPr/>
          <a:lstStyle/>
          <a:p>
            <a:r>
              <a:rPr lang="en-US" dirty="0" smtClean="0"/>
              <a:t>Logs are sealed with wax to prevent “weed” fungi colonization and moisture loss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paintbrushes to seal inoculation holes and ends of logs.  </a:t>
            </a:r>
          </a:p>
          <a:p>
            <a:r>
              <a:rPr lang="en-US" dirty="0" smtClean="0"/>
              <a:t>If other significant tears in the bark are present, seal these too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738312"/>
            <a:ext cx="3733800" cy="2771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312" y="4667026"/>
            <a:ext cx="28479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the Logs: Incubation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24405"/>
            <a:ext cx="6591985" cy="4286817"/>
          </a:xfrm>
        </p:spPr>
        <p:txBody>
          <a:bodyPr/>
          <a:lstStyle/>
          <a:p>
            <a:r>
              <a:rPr lang="en-US" dirty="0" smtClean="0"/>
              <a:t>6 to 12 month period where fungus fully colonizes the wood</a:t>
            </a:r>
          </a:p>
          <a:p>
            <a:r>
              <a:rPr lang="en-US" dirty="0" smtClean="0"/>
              <a:t>If possible, logs should be kept off the ground to reduce “weed” fungal colonization</a:t>
            </a:r>
          </a:p>
          <a:p>
            <a:r>
              <a:rPr lang="en-US" dirty="0" smtClean="0"/>
              <a:t>Keep logs moist during this period.  Watering once a week is a good practice.  You do not need to add water if they are already getting heavy water</a:t>
            </a:r>
          </a:p>
          <a:p>
            <a:r>
              <a:rPr lang="en-US" dirty="0" smtClean="0"/>
              <a:t>Stop watering during freezing temperatures</a:t>
            </a:r>
          </a:p>
          <a:p>
            <a:r>
              <a:rPr lang="en-US" dirty="0" smtClean="0"/>
              <a:t>Keeping logs in the shade can help to keep moisture high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Fruiting: Initiating the Logs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1905000"/>
            <a:ext cx="1419225" cy="19050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42415" y="1624405"/>
            <a:ext cx="6591985" cy="4286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“Shocking” the mycelium into fruiting</a:t>
            </a:r>
          </a:p>
          <a:p>
            <a:r>
              <a:rPr lang="en-US" dirty="0" smtClean="0"/>
              <a:t>In nature, this is done with a change in environmental factors such as temperature or moisture for wood decomposing fungi</a:t>
            </a:r>
          </a:p>
          <a:p>
            <a:r>
              <a:rPr lang="en-US" dirty="0" smtClean="0"/>
              <a:t>Can use either method to induce fruiting, the easiest method is soaking the log in a tub</a:t>
            </a:r>
          </a:p>
          <a:p>
            <a:r>
              <a:rPr lang="en-US" dirty="0" smtClean="0"/>
              <a:t>Fruiting orientation can be vertical or horizontal</a:t>
            </a:r>
          </a:p>
          <a:p>
            <a:r>
              <a:rPr lang="en-US" dirty="0" smtClean="0"/>
              <a:t>Once mushrooms begin “pinning”, anticipate a harvest within 1 week.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936" y="4413250"/>
            <a:ext cx="2112464" cy="16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</TotalTime>
  <Words>769</Words>
  <Application>Microsoft Macintosh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Wisp</vt:lpstr>
      <vt:lpstr>Grow Your Own Oyster Mushrooms</vt:lpstr>
      <vt:lpstr>What is a Mushroom?</vt:lpstr>
      <vt:lpstr>Supplies</vt:lpstr>
      <vt:lpstr>Selecting the Wood</vt:lpstr>
      <vt:lpstr>Drilling the Holes</vt:lpstr>
      <vt:lpstr>Plugging the Logs</vt:lpstr>
      <vt:lpstr>Sealing the Logs</vt:lpstr>
      <vt:lpstr>Storing the Logs: Incubation</vt:lpstr>
      <vt:lpstr>Fruiting: Initiating the Logs</vt:lpstr>
      <vt:lpstr>Pearl Oyster Mushroom</vt:lpstr>
      <vt:lpstr>Pearl Oyster Identification</vt:lpstr>
      <vt:lpstr>References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 Your Own Oyster Mushrooms</dc:title>
  <dc:creator>Tera Lewandowski</dc:creator>
  <cp:lastModifiedBy>james Chakeres</cp:lastModifiedBy>
  <cp:revision>12</cp:revision>
  <dcterms:created xsi:type="dcterms:W3CDTF">2017-03-19T14:26:01Z</dcterms:created>
  <dcterms:modified xsi:type="dcterms:W3CDTF">2017-04-02T22:55:34Z</dcterms:modified>
</cp:coreProperties>
</file>